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handoutMasterIdLst>
    <p:handoutMasterId r:id="rId8"/>
  </p:handoutMasterIdLst>
  <p:sldIdLst>
    <p:sldId id="301" r:id="rId2"/>
    <p:sldId id="311" r:id="rId3"/>
    <p:sldId id="308" r:id="rId4"/>
    <p:sldId id="309" r:id="rId5"/>
    <p:sldId id="312" r:id="rId6"/>
  </p:sldIdLst>
  <p:sldSz cx="9144000" cy="5143500" type="screen16x9"/>
  <p:notesSz cx="6797675" cy="987425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lynn, Tom" initials="F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3640"/>
    <a:srgbClr val="177707"/>
    <a:srgbClr val="E20613"/>
    <a:srgbClr val="F7A929"/>
    <a:srgbClr val="E7E12A"/>
    <a:srgbClr val="6EB647"/>
    <a:srgbClr val="88D0E9"/>
    <a:srgbClr val="24388C"/>
    <a:srgbClr val="C40977"/>
    <a:srgbClr val="C2D2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90" y="19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542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1"/>
            <a:ext cx="2945659" cy="495427"/>
          </a:xfrm>
          <a:prstGeom prst="rect">
            <a:avLst/>
          </a:prstGeom>
        </p:spPr>
        <p:txBody>
          <a:bodyPr vert="horz" lIns="91440" tIns="45720" rIns="91440" bIns="45720" rtlCol="0"/>
          <a:lstStyle>
            <a:lvl1pPr algn="r">
              <a:defRPr sz="1200"/>
            </a:lvl1pPr>
          </a:lstStyle>
          <a:p>
            <a:fld id="{79B777E7-79F8-4360-821D-4A236B8B6FD4}" type="datetimeFigureOut">
              <a:rPr lang="en-GB" smtClean="0"/>
              <a:t>25/02/2019</a:t>
            </a:fld>
            <a:endParaRPr lang="en-GB"/>
          </a:p>
        </p:txBody>
      </p:sp>
      <p:sp>
        <p:nvSpPr>
          <p:cNvPr id="4" name="Footer Placeholder 3"/>
          <p:cNvSpPr>
            <a:spLocks noGrp="1"/>
          </p:cNvSpPr>
          <p:nvPr>
            <p:ph type="ftr" sz="quarter" idx="2"/>
          </p:nvPr>
        </p:nvSpPr>
        <p:spPr>
          <a:xfrm>
            <a:off x="0" y="9378824"/>
            <a:ext cx="2945659" cy="4954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378824"/>
            <a:ext cx="2945659" cy="495426"/>
          </a:xfrm>
          <a:prstGeom prst="rect">
            <a:avLst/>
          </a:prstGeom>
        </p:spPr>
        <p:txBody>
          <a:bodyPr vert="horz" lIns="91440" tIns="45720" rIns="91440" bIns="45720" rtlCol="0" anchor="b"/>
          <a:lstStyle>
            <a:lvl1pPr algn="r">
              <a:defRPr sz="1200"/>
            </a:lvl1pPr>
          </a:lstStyle>
          <a:p>
            <a:fld id="{308C0F79-4057-4F1F-954F-0B824B15A9E0}" type="slidenum">
              <a:rPr lang="en-GB" smtClean="0"/>
              <a:t>‹#›</a:t>
            </a:fld>
            <a:endParaRPr lang="en-GB"/>
          </a:p>
        </p:txBody>
      </p:sp>
    </p:spTree>
    <p:extLst>
      <p:ext uri="{BB962C8B-B14F-4D97-AF65-F5344CB8AC3E}">
        <p14:creationId xmlns:p14="http://schemas.microsoft.com/office/powerpoint/2010/main" val="8782627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542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1"/>
            <a:ext cx="2945659" cy="495427"/>
          </a:xfrm>
          <a:prstGeom prst="rect">
            <a:avLst/>
          </a:prstGeom>
        </p:spPr>
        <p:txBody>
          <a:bodyPr vert="horz" lIns="91440" tIns="45720" rIns="91440" bIns="45720" rtlCol="0"/>
          <a:lstStyle>
            <a:lvl1pPr algn="r">
              <a:defRPr sz="1200"/>
            </a:lvl1pPr>
          </a:lstStyle>
          <a:p>
            <a:fld id="{A32FCDE9-99F5-4E42-B166-CDD1A6AED548}" type="datetimeFigureOut">
              <a:rPr lang="en-GB" smtClean="0"/>
              <a:t>25/02/2019</a:t>
            </a:fld>
            <a:endParaRPr lang="en-GB"/>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BAC59BF7-5DF0-495F-89D6-3F500023EC1C}" type="slidenum">
              <a:rPr lang="en-GB" smtClean="0"/>
              <a:t>‹#›</a:t>
            </a:fld>
            <a:endParaRPr lang="en-GB"/>
          </a:p>
        </p:txBody>
      </p:sp>
    </p:spTree>
    <p:extLst>
      <p:ext uri="{BB962C8B-B14F-4D97-AF65-F5344CB8AC3E}">
        <p14:creationId xmlns:p14="http://schemas.microsoft.com/office/powerpoint/2010/main" val="425901474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20F2AF2-EA92-44F8-853B-5E3554E36C48}" type="datetimeFigureOut">
              <a:rPr lang="en-US" smtClean="0">
                <a:solidFill>
                  <a:prstClr val="black">
                    <a:tint val="75000"/>
                  </a:prstClr>
                </a:solidFill>
              </a:rPr>
              <a:pPr/>
              <a:t>2/25/2019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7575539-BFBE-477A-BDB6-9CA7B44D81A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2825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0F2AF2-EA92-44F8-853B-5E3554E36C48}" type="datetimeFigureOut">
              <a:rPr lang="en-US" smtClean="0">
                <a:solidFill>
                  <a:prstClr val="black">
                    <a:tint val="75000"/>
                  </a:prstClr>
                </a:solidFill>
              </a:rPr>
              <a:pPr/>
              <a:t>2/25/2019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7575539-BFBE-477A-BDB6-9CA7B44D81A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4290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0F2AF2-EA92-44F8-853B-5E3554E36C48}" type="datetimeFigureOut">
              <a:rPr lang="en-US" smtClean="0">
                <a:solidFill>
                  <a:prstClr val="black">
                    <a:tint val="75000"/>
                  </a:prstClr>
                </a:solidFill>
              </a:rPr>
              <a:pPr/>
              <a:t>2/25/2019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7575539-BFBE-477A-BDB6-9CA7B44D81A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8042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0F2AF2-EA92-44F8-853B-5E3554E36C48}" type="datetimeFigureOut">
              <a:rPr lang="en-US" smtClean="0">
                <a:solidFill>
                  <a:prstClr val="black">
                    <a:tint val="75000"/>
                  </a:prstClr>
                </a:solidFill>
              </a:rPr>
              <a:pPr/>
              <a:t>2/25/2019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7575539-BFBE-477A-BDB6-9CA7B44D81A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6794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0F2AF2-EA92-44F8-853B-5E3554E36C48}" type="datetimeFigureOut">
              <a:rPr lang="en-US" smtClean="0">
                <a:solidFill>
                  <a:prstClr val="black">
                    <a:tint val="75000"/>
                  </a:prstClr>
                </a:solidFill>
              </a:rPr>
              <a:pPr/>
              <a:t>2/25/2019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7575539-BFBE-477A-BDB6-9CA7B44D81A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7734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20F2AF2-EA92-44F8-853B-5E3554E36C48}" type="datetimeFigureOut">
              <a:rPr lang="en-US" smtClean="0">
                <a:solidFill>
                  <a:prstClr val="black">
                    <a:tint val="75000"/>
                  </a:prstClr>
                </a:solidFill>
              </a:rPr>
              <a:pPr/>
              <a:t>2/25/2019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7575539-BFBE-477A-BDB6-9CA7B44D81A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9048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0F2AF2-EA92-44F8-853B-5E3554E36C48}" type="datetimeFigureOut">
              <a:rPr lang="en-US" smtClean="0">
                <a:solidFill>
                  <a:prstClr val="black">
                    <a:tint val="75000"/>
                  </a:prstClr>
                </a:solidFill>
              </a:rPr>
              <a:pPr/>
              <a:t>2/25/2019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7575539-BFBE-477A-BDB6-9CA7B44D81A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974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20F2AF2-EA92-44F8-853B-5E3554E36C48}" type="datetimeFigureOut">
              <a:rPr lang="en-US" smtClean="0">
                <a:solidFill>
                  <a:prstClr val="black">
                    <a:tint val="75000"/>
                  </a:prstClr>
                </a:solidFill>
              </a:rPr>
              <a:pPr/>
              <a:t>2/25/2019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7575539-BFBE-477A-BDB6-9CA7B44D81A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555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0F2AF2-EA92-44F8-853B-5E3554E36C48}" type="datetimeFigureOut">
              <a:rPr lang="en-US" smtClean="0">
                <a:solidFill>
                  <a:prstClr val="black">
                    <a:tint val="75000"/>
                  </a:prstClr>
                </a:solidFill>
              </a:rPr>
              <a:pPr/>
              <a:t>2/25/2019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7575539-BFBE-477A-BDB6-9CA7B44D81A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5932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0F2AF2-EA92-44F8-853B-5E3554E36C48}" type="datetimeFigureOut">
              <a:rPr lang="en-US" smtClean="0">
                <a:solidFill>
                  <a:prstClr val="black">
                    <a:tint val="75000"/>
                  </a:prstClr>
                </a:solidFill>
              </a:rPr>
              <a:pPr/>
              <a:t>2/25/2019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7575539-BFBE-477A-BDB6-9CA7B44D81A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0673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0F2AF2-EA92-44F8-853B-5E3554E36C48}" type="datetimeFigureOut">
              <a:rPr lang="en-US" smtClean="0">
                <a:solidFill>
                  <a:prstClr val="black">
                    <a:tint val="75000"/>
                  </a:prstClr>
                </a:solidFill>
              </a:rPr>
              <a:pPr/>
              <a:t>2/25/2019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7575539-BFBE-477A-BDB6-9CA7B44D81A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7908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20F2AF2-EA92-44F8-853B-5E3554E36C48}" type="datetimeFigureOut">
              <a:rPr lang="en-US" smtClean="0">
                <a:solidFill>
                  <a:prstClr val="black">
                    <a:tint val="75000"/>
                  </a:prstClr>
                </a:solidFill>
              </a:rPr>
              <a:pPr/>
              <a:t>2/25/2019</a:t>
            </a:fld>
            <a:endParaRPr 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C7575539-BFBE-477A-BDB6-9CA7B44D81A5}"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815837" y="141134"/>
            <a:ext cx="1246150" cy="489559"/>
          </a:xfrm>
          <a:prstGeom prst="rect">
            <a:avLst/>
          </a:prstGeom>
        </p:spPr>
      </p:pic>
    </p:spTree>
    <p:extLst>
      <p:ext uri="{BB962C8B-B14F-4D97-AF65-F5344CB8AC3E}">
        <p14:creationId xmlns:p14="http://schemas.microsoft.com/office/powerpoint/2010/main" val="27875666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F3640"/>
        </a:solidFill>
        <a:effectLst/>
      </p:bgPr>
    </p:bg>
    <p:spTree>
      <p:nvGrpSpPr>
        <p:cNvPr id="1" name=""/>
        <p:cNvGrpSpPr/>
        <p:nvPr/>
      </p:nvGrpSpPr>
      <p:grpSpPr>
        <a:xfrm>
          <a:off x="0" y="0"/>
          <a:ext cx="0" cy="0"/>
          <a:chOff x="0" y="0"/>
          <a:chExt cx="0" cy="0"/>
        </a:xfrm>
      </p:grpSpPr>
      <p:sp>
        <p:nvSpPr>
          <p:cNvPr id="24" name="Rectangle 23"/>
          <p:cNvSpPr/>
          <p:nvPr/>
        </p:nvSpPr>
        <p:spPr>
          <a:xfrm>
            <a:off x="0" y="329184"/>
            <a:ext cx="67089" cy="2539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lumMod val="95000"/>
                </a:prstClr>
              </a:solidFill>
            </a:endParaRPr>
          </a:p>
        </p:txBody>
      </p:sp>
      <p:cxnSp>
        <p:nvCxnSpPr>
          <p:cNvPr id="26" name="Straight Connector 25"/>
          <p:cNvCxnSpPr/>
          <p:nvPr/>
        </p:nvCxnSpPr>
        <p:spPr>
          <a:xfrm>
            <a:off x="329184" y="4649724"/>
            <a:ext cx="8462772" cy="0"/>
          </a:xfrm>
          <a:prstGeom prst="line">
            <a:avLst/>
          </a:prstGeom>
          <a:ln w="222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802516" y="4800600"/>
            <a:ext cx="4989440" cy="230832"/>
          </a:xfrm>
          <a:prstGeom prst="rect">
            <a:avLst/>
          </a:prstGeom>
          <a:noFill/>
        </p:spPr>
        <p:txBody>
          <a:bodyPr wrap="square" rtlCol="0">
            <a:spAutoFit/>
          </a:bodyPr>
          <a:lstStyle/>
          <a:p>
            <a:pPr algn="r"/>
            <a:r>
              <a:rPr lang="en-GB" sz="900" dirty="0">
                <a:solidFill>
                  <a:prstClr val="white">
                    <a:lumMod val="95000"/>
                  </a:prstClr>
                </a:solidFill>
                <a:latin typeface="Open Sans" panose="020B0606030504020204" pitchFamily="34" charset="0"/>
                <a:ea typeface="Open Sans" panose="020B0606030504020204" pitchFamily="34" charset="0"/>
                <a:cs typeface="Open Sans" panose="020B0606030504020204" pitchFamily="34" charset="0"/>
              </a:rPr>
              <a:t>We’re here for one simple reason: to make student life better at Royal Holloway</a:t>
            </a:r>
            <a:endParaRPr lang="en-US" sz="900" dirty="0">
              <a:solidFill>
                <a:prstClr val="white">
                  <a:lumMod val="95000"/>
                </a:prst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extBox 1"/>
          <p:cNvSpPr txBox="1"/>
          <p:nvPr/>
        </p:nvSpPr>
        <p:spPr>
          <a:xfrm>
            <a:off x="987674" y="845461"/>
            <a:ext cx="7145791" cy="2092881"/>
          </a:xfrm>
          <a:prstGeom prst="rect">
            <a:avLst/>
          </a:prstGeom>
          <a:noFill/>
        </p:spPr>
        <p:txBody>
          <a:bodyPr wrap="square" rtlCol="0">
            <a:spAutoFit/>
          </a:bodyPr>
          <a:lstStyle/>
          <a:p>
            <a:pPr algn="ctr"/>
            <a:r>
              <a:rPr lang="en-GB" sz="2400" b="1" dirty="0" smtClean="0">
                <a:solidFill>
                  <a:prstClr val="white"/>
                </a:solidFill>
                <a:latin typeface="Open Sans" panose="020B0606030504020204"/>
              </a:rPr>
              <a:t>AGM 2019</a:t>
            </a:r>
          </a:p>
          <a:p>
            <a:pPr algn="ctr"/>
            <a:endParaRPr lang="en-GB" sz="1600" b="1" dirty="0" smtClean="0">
              <a:solidFill>
                <a:prstClr val="white"/>
              </a:solidFill>
              <a:latin typeface="Open Sans" panose="020B0606030504020204"/>
            </a:endParaRPr>
          </a:p>
          <a:p>
            <a:pPr algn="ctr"/>
            <a:r>
              <a:rPr lang="en-GB" sz="4400" b="1" dirty="0" smtClean="0">
                <a:solidFill>
                  <a:prstClr val="white"/>
                </a:solidFill>
                <a:latin typeface="Open Sans" panose="020B0606030504020204"/>
              </a:rPr>
              <a:t>ANNUAL REPORT AND ACCOUNTS 2017/18</a:t>
            </a:r>
            <a:endParaRPr lang="en-GB" sz="4400" b="1" dirty="0">
              <a:solidFill>
                <a:prstClr val="white"/>
              </a:solidFill>
              <a:latin typeface="Open Sans" panose="020B0606030504020204"/>
            </a:endParaRPr>
          </a:p>
        </p:txBody>
      </p:sp>
      <p:sp>
        <p:nvSpPr>
          <p:cNvPr id="6" name="TextBox 5"/>
          <p:cNvSpPr txBox="1"/>
          <p:nvPr/>
        </p:nvSpPr>
        <p:spPr>
          <a:xfrm>
            <a:off x="2221502" y="3373524"/>
            <a:ext cx="4678136" cy="600164"/>
          </a:xfrm>
          <a:prstGeom prst="rect">
            <a:avLst/>
          </a:prstGeom>
          <a:noFill/>
        </p:spPr>
        <p:txBody>
          <a:bodyPr wrap="square" rtlCol="0">
            <a:spAutoFit/>
          </a:bodyPr>
          <a:lstStyle/>
          <a:p>
            <a:pPr algn="ctr"/>
            <a:r>
              <a:rPr lang="en-GB" sz="1650" dirty="0">
                <a:solidFill>
                  <a:prstClr val="white"/>
                </a:solidFill>
                <a:latin typeface="Open Sans" panose="020B0606030504020204"/>
              </a:rPr>
              <a:t>Rob Scully (Head of Finance &amp; Business Reporting)</a:t>
            </a:r>
          </a:p>
          <a:p>
            <a:pPr algn="ctr"/>
            <a:r>
              <a:rPr lang="en-GB" sz="1650" dirty="0" smtClean="0">
                <a:solidFill>
                  <a:prstClr val="white"/>
                </a:solidFill>
                <a:latin typeface="Open Sans" panose="020B0606030504020204"/>
              </a:rPr>
              <a:t>Dr </a:t>
            </a:r>
            <a:r>
              <a:rPr lang="en-GB" sz="1650" dirty="0">
                <a:solidFill>
                  <a:prstClr val="white"/>
                </a:solidFill>
                <a:latin typeface="Open Sans" panose="020B0606030504020204"/>
              </a:rPr>
              <a:t>Tom Flynn (Chief Executive</a:t>
            </a:r>
            <a:r>
              <a:rPr lang="en-GB" sz="1650" dirty="0" smtClean="0">
                <a:solidFill>
                  <a:prstClr val="white"/>
                </a:solidFill>
                <a:latin typeface="Open Sans" panose="020B0606030504020204"/>
              </a:rPr>
              <a:t>)</a:t>
            </a:r>
            <a:endParaRPr lang="en-GB" sz="1650" dirty="0">
              <a:solidFill>
                <a:prstClr val="white"/>
              </a:solidFill>
              <a:latin typeface="Open Sans" panose="020B0606030504020204"/>
            </a:endParaRPr>
          </a:p>
        </p:txBody>
      </p:sp>
    </p:spTree>
    <p:extLst>
      <p:ext uri="{BB962C8B-B14F-4D97-AF65-F5344CB8AC3E}">
        <p14:creationId xmlns:p14="http://schemas.microsoft.com/office/powerpoint/2010/main" val="4240226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F3640"/>
        </a:solidFill>
        <a:effectLst/>
      </p:bgPr>
    </p:bg>
    <p:spTree>
      <p:nvGrpSpPr>
        <p:cNvPr id="1" name=""/>
        <p:cNvGrpSpPr/>
        <p:nvPr/>
      </p:nvGrpSpPr>
      <p:grpSpPr>
        <a:xfrm>
          <a:off x="0" y="0"/>
          <a:ext cx="0" cy="0"/>
          <a:chOff x="0" y="0"/>
          <a:chExt cx="0" cy="0"/>
        </a:xfrm>
      </p:grpSpPr>
      <p:sp>
        <p:nvSpPr>
          <p:cNvPr id="24" name="Rectangle 23"/>
          <p:cNvSpPr/>
          <p:nvPr/>
        </p:nvSpPr>
        <p:spPr>
          <a:xfrm>
            <a:off x="0" y="329184"/>
            <a:ext cx="67089" cy="2539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lumMod val="95000"/>
                </a:prstClr>
              </a:solidFill>
            </a:endParaRPr>
          </a:p>
        </p:txBody>
      </p:sp>
      <p:cxnSp>
        <p:nvCxnSpPr>
          <p:cNvPr id="26" name="Straight Connector 25"/>
          <p:cNvCxnSpPr/>
          <p:nvPr/>
        </p:nvCxnSpPr>
        <p:spPr>
          <a:xfrm>
            <a:off x="329184" y="4649724"/>
            <a:ext cx="8462772" cy="0"/>
          </a:xfrm>
          <a:prstGeom prst="line">
            <a:avLst/>
          </a:prstGeom>
          <a:ln w="222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802516" y="4800600"/>
            <a:ext cx="4989440" cy="230832"/>
          </a:xfrm>
          <a:prstGeom prst="rect">
            <a:avLst/>
          </a:prstGeom>
          <a:noFill/>
        </p:spPr>
        <p:txBody>
          <a:bodyPr wrap="square" rtlCol="0">
            <a:spAutoFit/>
          </a:bodyPr>
          <a:lstStyle/>
          <a:p>
            <a:pPr algn="r"/>
            <a:r>
              <a:rPr lang="en-GB" sz="900" dirty="0">
                <a:solidFill>
                  <a:prstClr val="white">
                    <a:lumMod val="95000"/>
                  </a:prstClr>
                </a:solidFill>
                <a:latin typeface="Open Sans" panose="020B0606030504020204" pitchFamily="34" charset="0"/>
                <a:ea typeface="Open Sans" panose="020B0606030504020204" pitchFamily="34" charset="0"/>
                <a:cs typeface="Open Sans" panose="020B0606030504020204" pitchFamily="34" charset="0"/>
              </a:rPr>
              <a:t>We’re here for one simple reason: to make student life better at Royal Holloway</a:t>
            </a:r>
            <a:endParaRPr lang="en-US" sz="900" dirty="0">
              <a:solidFill>
                <a:prstClr val="white">
                  <a:lumMod val="95000"/>
                </a:prst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extBox 1"/>
          <p:cNvSpPr txBox="1"/>
          <p:nvPr/>
        </p:nvSpPr>
        <p:spPr>
          <a:xfrm>
            <a:off x="967467" y="679554"/>
            <a:ext cx="7145791" cy="584775"/>
          </a:xfrm>
          <a:prstGeom prst="rect">
            <a:avLst/>
          </a:prstGeom>
          <a:noFill/>
        </p:spPr>
        <p:txBody>
          <a:bodyPr wrap="square" rtlCol="0">
            <a:spAutoFit/>
          </a:bodyPr>
          <a:lstStyle/>
          <a:p>
            <a:pPr algn="ctr"/>
            <a:r>
              <a:rPr lang="en-GB" sz="3200" b="1" dirty="0" smtClean="0">
                <a:solidFill>
                  <a:prstClr val="white"/>
                </a:solidFill>
                <a:latin typeface="Open Sans" panose="020B0606030504020204"/>
              </a:rPr>
              <a:t>WHAT HAPPENED?</a:t>
            </a:r>
          </a:p>
        </p:txBody>
      </p:sp>
      <p:sp>
        <p:nvSpPr>
          <p:cNvPr id="19" name="TextBox 18"/>
          <p:cNvSpPr txBox="1"/>
          <p:nvPr/>
        </p:nvSpPr>
        <p:spPr>
          <a:xfrm>
            <a:off x="329184" y="1348750"/>
            <a:ext cx="8462772" cy="292388"/>
          </a:xfrm>
          <a:prstGeom prst="rect">
            <a:avLst/>
          </a:prstGeom>
          <a:noFill/>
        </p:spPr>
        <p:txBody>
          <a:bodyPr wrap="square" rtlCol="0">
            <a:spAutoFit/>
          </a:bodyPr>
          <a:lstStyle/>
          <a:p>
            <a:pPr algn="ctr"/>
            <a:r>
              <a:rPr lang="en-GB" sz="1300" dirty="0" smtClean="0">
                <a:solidFill>
                  <a:prstClr val="white"/>
                </a:solidFill>
                <a:latin typeface="Open Sans" panose="020B0606030504020204"/>
              </a:rPr>
              <a:t>In 2017/18 we had another successful year, this is reflected in our financial statements.</a:t>
            </a:r>
          </a:p>
        </p:txBody>
      </p:sp>
      <p:sp>
        <p:nvSpPr>
          <p:cNvPr id="20" name="TextBox 19"/>
          <p:cNvSpPr txBox="1"/>
          <p:nvPr/>
        </p:nvSpPr>
        <p:spPr>
          <a:xfrm>
            <a:off x="329184" y="1792013"/>
            <a:ext cx="1915873" cy="1323439"/>
          </a:xfrm>
          <a:prstGeom prst="rect">
            <a:avLst/>
          </a:prstGeom>
          <a:noFill/>
        </p:spPr>
        <p:txBody>
          <a:bodyPr wrap="square" rtlCol="0">
            <a:spAutoFit/>
          </a:bodyPr>
          <a:lstStyle/>
          <a:p>
            <a:r>
              <a:rPr lang="en-GB" sz="1400" b="1" dirty="0" smtClean="0">
                <a:solidFill>
                  <a:prstClr val="white"/>
                </a:solidFill>
                <a:latin typeface="Open Sans" panose="020B0606030504020204"/>
              </a:rPr>
              <a:t>ADDITIONAL EXCEPTIONAL GRANT</a:t>
            </a:r>
          </a:p>
          <a:p>
            <a:r>
              <a:rPr lang="en-GB" sz="1300" dirty="0" smtClean="0">
                <a:solidFill>
                  <a:prstClr val="white"/>
                </a:solidFill>
                <a:latin typeface="Open Sans" panose="020B0606030504020204"/>
              </a:rPr>
              <a:t>We successfully bid for £630k of additional funding that we invested in the refurbishment of Medicine.</a:t>
            </a:r>
          </a:p>
        </p:txBody>
      </p:sp>
      <p:sp>
        <p:nvSpPr>
          <p:cNvPr id="21" name="TextBox 20"/>
          <p:cNvSpPr txBox="1"/>
          <p:nvPr/>
        </p:nvSpPr>
        <p:spPr>
          <a:xfrm>
            <a:off x="2371799" y="1792013"/>
            <a:ext cx="1968189" cy="2708434"/>
          </a:xfrm>
          <a:prstGeom prst="rect">
            <a:avLst/>
          </a:prstGeom>
          <a:noFill/>
        </p:spPr>
        <p:txBody>
          <a:bodyPr wrap="square" rtlCol="0">
            <a:spAutoFit/>
          </a:bodyPr>
          <a:lstStyle/>
          <a:p>
            <a:r>
              <a:rPr lang="en-GB" sz="1400" b="1" dirty="0" smtClean="0">
                <a:solidFill>
                  <a:prstClr val="white"/>
                </a:solidFill>
                <a:latin typeface="Open Sans" panose="020B0606030504020204"/>
              </a:rPr>
              <a:t>NEW OUTLETS</a:t>
            </a:r>
          </a:p>
          <a:p>
            <a:r>
              <a:rPr lang="en-GB" sz="1300" dirty="0" smtClean="0">
                <a:solidFill>
                  <a:prstClr val="white"/>
                </a:solidFill>
                <a:latin typeface="Open Sans" panose="020B0606030504020204"/>
              </a:rPr>
              <a:t>We opened the new Union Shop, with more space and a wider range.</a:t>
            </a:r>
          </a:p>
          <a:p>
            <a:endParaRPr lang="en-GB" sz="1300" dirty="0">
              <a:solidFill>
                <a:prstClr val="white"/>
              </a:solidFill>
              <a:latin typeface="Open Sans" panose="020B0606030504020204"/>
            </a:endParaRPr>
          </a:p>
          <a:p>
            <a:r>
              <a:rPr lang="en-GB" sz="1300" dirty="0" smtClean="0">
                <a:solidFill>
                  <a:prstClr val="white"/>
                </a:solidFill>
                <a:latin typeface="Open Sans" panose="020B0606030504020204"/>
              </a:rPr>
              <a:t>Following the opening in May 2016, The Packhorse was open for the full year.</a:t>
            </a:r>
          </a:p>
          <a:p>
            <a:endParaRPr lang="en-GB" sz="1300" dirty="0">
              <a:solidFill>
                <a:prstClr val="white"/>
              </a:solidFill>
              <a:latin typeface="Open Sans" panose="020B0606030504020204"/>
            </a:endParaRPr>
          </a:p>
          <a:p>
            <a:r>
              <a:rPr lang="en-GB" sz="1300" dirty="0" smtClean="0">
                <a:solidFill>
                  <a:prstClr val="white"/>
                </a:solidFill>
                <a:latin typeface="Open Sans" panose="020B0606030504020204"/>
              </a:rPr>
              <a:t>Both of these developments increased our income, expenditure and stock holdings.</a:t>
            </a:r>
          </a:p>
        </p:txBody>
      </p:sp>
      <p:sp>
        <p:nvSpPr>
          <p:cNvPr id="22" name="TextBox 21"/>
          <p:cNvSpPr txBox="1"/>
          <p:nvPr/>
        </p:nvSpPr>
        <p:spPr>
          <a:xfrm>
            <a:off x="4466730" y="1792013"/>
            <a:ext cx="1915873" cy="2508379"/>
          </a:xfrm>
          <a:prstGeom prst="rect">
            <a:avLst/>
          </a:prstGeom>
          <a:noFill/>
        </p:spPr>
        <p:txBody>
          <a:bodyPr wrap="square" rtlCol="0">
            <a:spAutoFit/>
          </a:bodyPr>
          <a:lstStyle/>
          <a:p>
            <a:r>
              <a:rPr lang="en-GB" sz="1400" b="1" dirty="0" smtClean="0">
                <a:solidFill>
                  <a:prstClr val="white"/>
                </a:solidFill>
                <a:latin typeface="Open Sans" panose="020B0606030504020204"/>
              </a:rPr>
              <a:t>FUTURE FUNDING</a:t>
            </a:r>
          </a:p>
          <a:p>
            <a:r>
              <a:rPr lang="en-GB" sz="1300" dirty="0" smtClean="0">
                <a:solidFill>
                  <a:prstClr val="white"/>
                </a:solidFill>
                <a:latin typeface="Open Sans" panose="020B0606030504020204"/>
              </a:rPr>
              <a:t>We are always aiming to make improvements to what we offer in order continue to make student life better at Royal Holloway.</a:t>
            </a:r>
          </a:p>
          <a:p>
            <a:endParaRPr lang="en-GB" sz="1300" dirty="0">
              <a:solidFill>
                <a:prstClr val="white"/>
              </a:solidFill>
              <a:latin typeface="Open Sans" panose="020B0606030504020204"/>
            </a:endParaRPr>
          </a:p>
          <a:p>
            <a:r>
              <a:rPr lang="en-GB" sz="1300" dirty="0" smtClean="0">
                <a:solidFill>
                  <a:prstClr val="white"/>
                </a:solidFill>
                <a:latin typeface="Open Sans" panose="020B0606030504020204"/>
              </a:rPr>
              <a:t>With this in mind, we have created new designated funds to fund future improvements to the Shop and Medicine Room 2.</a:t>
            </a:r>
          </a:p>
        </p:txBody>
      </p:sp>
      <p:sp>
        <p:nvSpPr>
          <p:cNvPr id="23" name="TextBox 22"/>
          <p:cNvSpPr txBox="1"/>
          <p:nvPr/>
        </p:nvSpPr>
        <p:spPr>
          <a:xfrm>
            <a:off x="6509345" y="1792013"/>
            <a:ext cx="1915873" cy="2508379"/>
          </a:xfrm>
          <a:prstGeom prst="rect">
            <a:avLst/>
          </a:prstGeom>
          <a:noFill/>
        </p:spPr>
        <p:txBody>
          <a:bodyPr wrap="square" rtlCol="0">
            <a:spAutoFit/>
          </a:bodyPr>
          <a:lstStyle/>
          <a:p>
            <a:r>
              <a:rPr lang="en-GB" sz="1400" b="1" dirty="0" smtClean="0">
                <a:solidFill>
                  <a:prstClr val="white"/>
                </a:solidFill>
                <a:latin typeface="Open Sans" panose="020B0606030504020204"/>
              </a:rPr>
              <a:t>VALUE FOR MONEY</a:t>
            </a:r>
          </a:p>
          <a:p>
            <a:r>
              <a:rPr lang="en-GB" sz="1300" dirty="0" smtClean="0">
                <a:solidFill>
                  <a:prstClr val="white"/>
                </a:solidFill>
                <a:latin typeface="Open Sans" panose="020B0606030504020204"/>
              </a:rPr>
              <a:t>Our priority is to make sure that we make the maximum impact with the resources we have. We’re always looking for efficiencies and ways we can add value.</a:t>
            </a:r>
          </a:p>
          <a:p>
            <a:r>
              <a:rPr lang="en-GB" sz="1300" dirty="0">
                <a:solidFill>
                  <a:prstClr val="white"/>
                </a:solidFill>
                <a:latin typeface="Open Sans" panose="020B0606030504020204"/>
              </a:rPr>
              <a:t/>
            </a:r>
            <a:br>
              <a:rPr lang="en-GB" sz="1300" dirty="0">
                <a:solidFill>
                  <a:prstClr val="white"/>
                </a:solidFill>
                <a:latin typeface="Open Sans" panose="020B0606030504020204"/>
              </a:rPr>
            </a:br>
            <a:r>
              <a:rPr lang="en-GB" sz="1300" dirty="0" smtClean="0">
                <a:solidFill>
                  <a:prstClr val="white"/>
                </a:solidFill>
                <a:latin typeface="Open Sans" panose="020B0606030504020204"/>
              </a:rPr>
              <a:t>We’re continuing our work on communicating how we use our resources and make financial decisions.</a:t>
            </a:r>
          </a:p>
        </p:txBody>
      </p:sp>
    </p:spTree>
    <p:extLst>
      <p:ext uri="{BB962C8B-B14F-4D97-AF65-F5344CB8AC3E}">
        <p14:creationId xmlns:p14="http://schemas.microsoft.com/office/powerpoint/2010/main" val="1734710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2F3640"/>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602471" y="1555237"/>
            <a:ext cx="4313970" cy="2684138"/>
          </a:xfrm>
          <a:prstGeom prst="rect">
            <a:avLst/>
          </a:prstGeom>
        </p:spPr>
      </p:pic>
      <p:sp>
        <p:nvSpPr>
          <p:cNvPr id="24" name="Rectangle 23"/>
          <p:cNvSpPr/>
          <p:nvPr/>
        </p:nvSpPr>
        <p:spPr>
          <a:xfrm>
            <a:off x="0" y="329184"/>
            <a:ext cx="67089" cy="2539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lumMod val="95000"/>
                </a:prstClr>
              </a:solidFill>
            </a:endParaRPr>
          </a:p>
        </p:txBody>
      </p:sp>
      <p:cxnSp>
        <p:nvCxnSpPr>
          <p:cNvPr id="26" name="Straight Connector 25"/>
          <p:cNvCxnSpPr/>
          <p:nvPr/>
        </p:nvCxnSpPr>
        <p:spPr>
          <a:xfrm>
            <a:off x="329184" y="4649724"/>
            <a:ext cx="8462772" cy="0"/>
          </a:xfrm>
          <a:prstGeom prst="line">
            <a:avLst/>
          </a:prstGeom>
          <a:ln w="222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802516" y="4800600"/>
            <a:ext cx="4989440" cy="230832"/>
          </a:xfrm>
          <a:prstGeom prst="rect">
            <a:avLst/>
          </a:prstGeom>
          <a:noFill/>
        </p:spPr>
        <p:txBody>
          <a:bodyPr wrap="square" rtlCol="0">
            <a:spAutoFit/>
          </a:bodyPr>
          <a:lstStyle/>
          <a:p>
            <a:pPr algn="r"/>
            <a:r>
              <a:rPr lang="en-GB" sz="900" dirty="0">
                <a:solidFill>
                  <a:prstClr val="white">
                    <a:lumMod val="95000"/>
                  </a:prstClr>
                </a:solidFill>
                <a:latin typeface="Open Sans" panose="020B0606030504020204" pitchFamily="34" charset="0"/>
                <a:ea typeface="Open Sans" panose="020B0606030504020204" pitchFamily="34" charset="0"/>
                <a:cs typeface="Open Sans" panose="020B0606030504020204" pitchFamily="34" charset="0"/>
              </a:rPr>
              <a:t>We’re here for one simple reason: to make student life better at Royal Holloway</a:t>
            </a:r>
            <a:endParaRPr lang="en-US" sz="900" dirty="0">
              <a:solidFill>
                <a:prstClr val="white">
                  <a:lumMod val="95000"/>
                </a:prst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extBox 1"/>
          <p:cNvSpPr txBox="1"/>
          <p:nvPr/>
        </p:nvSpPr>
        <p:spPr>
          <a:xfrm>
            <a:off x="967467" y="714196"/>
            <a:ext cx="7145791" cy="584775"/>
          </a:xfrm>
          <a:prstGeom prst="rect">
            <a:avLst/>
          </a:prstGeom>
          <a:noFill/>
        </p:spPr>
        <p:txBody>
          <a:bodyPr wrap="square" rtlCol="0">
            <a:spAutoFit/>
          </a:bodyPr>
          <a:lstStyle/>
          <a:p>
            <a:pPr algn="ctr"/>
            <a:r>
              <a:rPr lang="en-GB" sz="3200" b="1" dirty="0" smtClean="0">
                <a:solidFill>
                  <a:prstClr val="white"/>
                </a:solidFill>
                <a:latin typeface="Open Sans" panose="020B0606030504020204"/>
              </a:rPr>
              <a:t>FINANCIAL SUMMARY 2017/18</a:t>
            </a:r>
          </a:p>
        </p:txBody>
      </p:sp>
      <p:sp>
        <p:nvSpPr>
          <p:cNvPr id="3" name="TextBox 2"/>
          <p:cNvSpPr txBox="1"/>
          <p:nvPr/>
        </p:nvSpPr>
        <p:spPr>
          <a:xfrm>
            <a:off x="5049474" y="3748174"/>
            <a:ext cx="1585399" cy="600164"/>
          </a:xfrm>
          <a:prstGeom prst="rect">
            <a:avLst/>
          </a:prstGeom>
          <a:noFill/>
          <a:ln w="28575">
            <a:solidFill>
              <a:srgbClr val="00B050"/>
            </a:solidFill>
          </a:ln>
        </p:spPr>
        <p:txBody>
          <a:bodyPr wrap="square" rtlCol="0">
            <a:spAutoFit/>
          </a:bodyPr>
          <a:lstStyle/>
          <a:p>
            <a:r>
              <a:rPr lang="en-GB" sz="1100" dirty="0">
                <a:solidFill>
                  <a:prstClr val="white"/>
                </a:solidFill>
                <a:latin typeface="Open Sans" panose="020B0606030504020204"/>
              </a:rPr>
              <a:t>Trading Services generates a surplus to support our charitable activities</a:t>
            </a:r>
          </a:p>
        </p:txBody>
      </p:sp>
      <p:sp>
        <p:nvSpPr>
          <p:cNvPr id="4" name="Rectangle 3"/>
          <p:cNvSpPr/>
          <p:nvPr/>
        </p:nvSpPr>
        <p:spPr>
          <a:xfrm>
            <a:off x="2585309" y="4032562"/>
            <a:ext cx="1085439" cy="206814"/>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flipV="1">
            <a:off x="4256233" y="1711889"/>
            <a:ext cx="809144" cy="1"/>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625960" y="1554798"/>
            <a:ext cx="630274" cy="195774"/>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3670748" y="4029847"/>
            <a:ext cx="1378726" cy="1411"/>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065377" y="1554798"/>
            <a:ext cx="1585399" cy="600164"/>
          </a:xfrm>
          <a:prstGeom prst="rect">
            <a:avLst/>
          </a:prstGeom>
          <a:noFill/>
          <a:ln w="28575">
            <a:solidFill>
              <a:srgbClr val="00B050"/>
            </a:solidFill>
          </a:ln>
        </p:spPr>
        <p:txBody>
          <a:bodyPr wrap="square" rtlCol="0">
            <a:spAutoFit/>
          </a:bodyPr>
          <a:lstStyle/>
          <a:p>
            <a:r>
              <a:rPr lang="en-GB" sz="1100" dirty="0" smtClean="0">
                <a:solidFill>
                  <a:prstClr val="white"/>
                </a:solidFill>
                <a:latin typeface="Open Sans" panose="020B0606030504020204"/>
              </a:rPr>
              <a:t>This is additional grant income that was used to fund capital investment</a:t>
            </a:r>
            <a:endParaRPr lang="en-GB" sz="1100" dirty="0">
              <a:solidFill>
                <a:prstClr val="white"/>
              </a:solidFill>
              <a:latin typeface="Open Sans" panose="020B0606030504020204"/>
            </a:endParaRPr>
          </a:p>
        </p:txBody>
      </p:sp>
      <p:sp>
        <p:nvSpPr>
          <p:cNvPr id="16" name="TextBox 15"/>
          <p:cNvSpPr txBox="1"/>
          <p:nvPr/>
        </p:nvSpPr>
        <p:spPr>
          <a:xfrm>
            <a:off x="6112445" y="2534333"/>
            <a:ext cx="2679511" cy="769441"/>
          </a:xfrm>
          <a:prstGeom prst="rect">
            <a:avLst/>
          </a:prstGeom>
          <a:noFill/>
          <a:ln w="28575">
            <a:solidFill>
              <a:srgbClr val="00B050"/>
            </a:solidFill>
          </a:ln>
        </p:spPr>
        <p:txBody>
          <a:bodyPr wrap="square" rtlCol="0">
            <a:spAutoFit/>
          </a:bodyPr>
          <a:lstStyle/>
          <a:p>
            <a:r>
              <a:rPr lang="en-GB" sz="1100" b="1" dirty="0">
                <a:solidFill>
                  <a:prstClr val="white"/>
                </a:solidFill>
                <a:latin typeface="Open Sans" panose="020B0606030504020204"/>
              </a:rPr>
              <a:t>We made </a:t>
            </a:r>
            <a:r>
              <a:rPr lang="en-GB" sz="1100" b="1" dirty="0" smtClean="0">
                <a:solidFill>
                  <a:prstClr val="white"/>
                </a:solidFill>
                <a:latin typeface="Open Sans" panose="020B0606030504020204"/>
              </a:rPr>
              <a:t>an operational surplus of c£133k, which has been earmarked for the future replacement of Medicine Room 2 and enables other strategic investment.</a:t>
            </a:r>
            <a:endParaRPr lang="en-GB" sz="1100" b="1" dirty="0">
              <a:solidFill>
                <a:prstClr val="white"/>
              </a:solidFill>
              <a:latin typeface="Open Sans" panose="020B0606030504020204"/>
            </a:endParaRPr>
          </a:p>
        </p:txBody>
      </p:sp>
    </p:spTree>
    <p:extLst>
      <p:ext uri="{BB962C8B-B14F-4D97-AF65-F5344CB8AC3E}">
        <p14:creationId xmlns:p14="http://schemas.microsoft.com/office/powerpoint/2010/main" val="3255075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F3640"/>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651230" y="1435663"/>
            <a:ext cx="3407729" cy="2822182"/>
          </a:xfrm>
          <a:prstGeom prst="rect">
            <a:avLst/>
          </a:prstGeom>
        </p:spPr>
      </p:pic>
      <p:sp>
        <p:nvSpPr>
          <p:cNvPr id="24" name="Rectangle 23"/>
          <p:cNvSpPr/>
          <p:nvPr/>
        </p:nvSpPr>
        <p:spPr>
          <a:xfrm>
            <a:off x="0" y="329184"/>
            <a:ext cx="67089" cy="2539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lumMod val="95000"/>
                </a:prstClr>
              </a:solidFill>
            </a:endParaRPr>
          </a:p>
        </p:txBody>
      </p:sp>
      <p:cxnSp>
        <p:nvCxnSpPr>
          <p:cNvPr id="26" name="Straight Connector 25"/>
          <p:cNvCxnSpPr/>
          <p:nvPr/>
        </p:nvCxnSpPr>
        <p:spPr>
          <a:xfrm>
            <a:off x="329184" y="4649724"/>
            <a:ext cx="8462772" cy="0"/>
          </a:xfrm>
          <a:prstGeom prst="line">
            <a:avLst/>
          </a:prstGeom>
          <a:ln w="222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802516" y="4800600"/>
            <a:ext cx="4989440" cy="230832"/>
          </a:xfrm>
          <a:prstGeom prst="rect">
            <a:avLst/>
          </a:prstGeom>
          <a:noFill/>
        </p:spPr>
        <p:txBody>
          <a:bodyPr wrap="square" rtlCol="0">
            <a:spAutoFit/>
          </a:bodyPr>
          <a:lstStyle/>
          <a:p>
            <a:pPr algn="r"/>
            <a:r>
              <a:rPr lang="en-GB" sz="900" dirty="0">
                <a:solidFill>
                  <a:prstClr val="white">
                    <a:lumMod val="95000"/>
                  </a:prstClr>
                </a:solidFill>
                <a:latin typeface="Open Sans" panose="020B0606030504020204" pitchFamily="34" charset="0"/>
                <a:ea typeface="Open Sans" panose="020B0606030504020204" pitchFamily="34" charset="0"/>
                <a:cs typeface="Open Sans" panose="020B0606030504020204" pitchFamily="34" charset="0"/>
              </a:rPr>
              <a:t>We’re here for one simple reason: to make student life better at Royal Holloway</a:t>
            </a:r>
            <a:endParaRPr lang="en-US" sz="900" dirty="0">
              <a:solidFill>
                <a:prstClr val="white">
                  <a:lumMod val="95000"/>
                </a:prst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extBox 1"/>
          <p:cNvSpPr txBox="1"/>
          <p:nvPr/>
        </p:nvSpPr>
        <p:spPr>
          <a:xfrm>
            <a:off x="967467" y="679554"/>
            <a:ext cx="7145791" cy="584775"/>
          </a:xfrm>
          <a:prstGeom prst="rect">
            <a:avLst/>
          </a:prstGeom>
          <a:noFill/>
        </p:spPr>
        <p:txBody>
          <a:bodyPr wrap="square" rtlCol="0">
            <a:spAutoFit/>
          </a:bodyPr>
          <a:lstStyle/>
          <a:p>
            <a:pPr algn="ctr"/>
            <a:r>
              <a:rPr lang="en-GB" sz="3200" b="1" dirty="0" smtClean="0">
                <a:solidFill>
                  <a:prstClr val="white"/>
                </a:solidFill>
                <a:latin typeface="Open Sans" panose="020B0606030504020204"/>
              </a:rPr>
              <a:t>FINANCIAL POSITION 2017/18</a:t>
            </a:r>
          </a:p>
        </p:txBody>
      </p:sp>
      <p:sp>
        <p:nvSpPr>
          <p:cNvPr id="3" name="TextBox 2"/>
          <p:cNvSpPr txBox="1"/>
          <p:nvPr/>
        </p:nvSpPr>
        <p:spPr>
          <a:xfrm>
            <a:off x="4540362" y="2969690"/>
            <a:ext cx="3382163" cy="1277273"/>
          </a:xfrm>
          <a:prstGeom prst="rect">
            <a:avLst/>
          </a:prstGeom>
          <a:noFill/>
          <a:ln w="28575">
            <a:solidFill>
              <a:srgbClr val="00B050"/>
            </a:solidFill>
          </a:ln>
        </p:spPr>
        <p:txBody>
          <a:bodyPr wrap="square" rtlCol="0">
            <a:spAutoFit/>
          </a:bodyPr>
          <a:lstStyle/>
          <a:p>
            <a:r>
              <a:rPr lang="en-GB" sz="1100" dirty="0">
                <a:solidFill>
                  <a:prstClr val="white"/>
                </a:solidFill>
                <a:latin typeface="Open Sans" panose="020B0606030504020204"/>
              </a:rPr>
              <a:t>Reserves are the total of historical surpluses that have been generated to enable the organisation to be sustainable. Student groups have their own restricted reserve, </a:t>
            </a:r>
            <a:r>
              <a:rPr lang="en-GB" sz="1100" dirty="0" smtClean="0">
                <a:solidFill>
                  <a:prstClr val="white"/>
                </a:solidFill>
                <a:latin typeface="Open Sans" panose="020B0606030504020204"/>
              </a:rPr>
              <a:t>the rest we split into funds to support future investment (including capital expenditure), or the depreciation of our physical assets. Our general reserve is important, as it protects the organisation from unexpected shocks that have a financial impact.</a:t>
            </a:r>
            <a:endParaRPr lang="en-GB" sz="1100" dirty="0">
              <a:solidFill>
                <a:prstClr val="white"/>
              </a:solidFill>
              <a:latin typeface="Open Sans" panose="020B0606030504020204"/>
            </a:endParaRPr>
          </a:p>
        </p:txBody>
      </p:sp>
      <p:sp>
        <p:nvSpPr>
          <p:cNvPr id="4" name="Rectangle 3"/>
          <p:cNvSpPr/>
          <p:nvPr/>
        </p:nvSpPr>
        <p:spPr>
          <a:xfrm>
            <a:off x="651229" y="2671437"/>
            <a:ext cx="3396659" cy="1575525"/>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cxnSp>
        <p:nvCxnSpPr>
          <p:cNvPr id="8" name="Straight Connector 7"/>
          <p:cNvCxnSpPr/>
          <p:nvPr/>
        </p:nvCxnSpPr>
        <p:spPr>
          <a:xfrm flipV="1">
            <a:off x="3539188" y="1639544"/>
            <a:ext cx="2552253" cy="1717"/>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417615" y="1441041"/>
            <a:ext cx="630274" cy="195774"/>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cxnSp>
        <p:nvCxnSpPr>
          <p:cNvPr id="14" name="Straight Connector 13"/>
          <p:cNvCxnSpPr/>
          <p:nvPr/>
        </p:nvCxnSpPr>
        <p:spPr>
          <a:xfrm>
            <a:off x="4069732" y="3223424"/>
            <a:ext cx="477682" cy="321"/>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86082" y="1453259"/>
            <a:ext cx="2110626" cy="600164"/>
          </a:xfrm>
          <a:prstGeom prst="rect">
            <a:avLst/>
          </a:prstGeom>
          <a:noFill/>
          <a:ln w="28575">
            <a:solidFill>
              <a:srgbClr val="00B050"/>
            </a:solidFill>
          </a:ln>
        </p:spPr>
        <p:txBody>
          <a:bodyPr wrap="square" rtlCol="0">
            <a:spAutoFit/>
          </a:bodyPr>
          <a:lstStyle/>
          <a:p>
            <a:r>
              <a:rPr lang="en-GB" sz="1100" dirty="0" smtClean="0">
                <a:solidFill>
                  <a:prstClr val="white"/>
                </a:solidFill>
                <a:latin typeface="Open Sans" panose="020B0606030504020204"/>
              </a:rPr>
              <a:t>This is the recent investments in Medicine, the SU building, Union Plaza, Union Shop and The Packhorse</a:t>
            </a:r>
            <a:endParaRPr lang="en-GB" sz="1100" dirty="0">
              <a:solidFill>
                <a:prstClr val="white"/>
              </a:solidFill>
              <a:latin typeface="Open Sans" panose="020B0606030504020204"/>
            </a:endParaRPr>
          </a:p>
        </p:txBody>
      </p:sp>
      <p:sp>
        <p:nvSpPr>
          <p:cNvPr id="16" name="TextBox 15"/>
          <p:cNvSpPr txBox="1"/>
          <p:nvPr/>
        </p:nvSpPr>
        <p:spPr>
          <a:xfrm>
            <a:off x="4896166" y="2151922"/>
            <a:ext cx="2017751" cy="600164"/>
          </a:xfrm>
          <a:prstGeom prst="rect">
            <a:avLst/>
          </a:prstGeom>
          <a:noFill/>
          <a:ln w="28575">
            <a:solidFill>
              <a:srgbClr val="00B050"/>
            </a:solidFill>
          </a:ln>
        </p:spPr>
        <p:txBody>
          <a:bodyPr wrap="square" rtlCol="0">
            <a:spAutoFit/>
          </a:bodyPr>
          <a:lstStyle/>
          <a:p>
            <a:r>
              <a:rPr lang="en-GB" sz="1100" dirty="0" smtClean="0">
                <a:solidFill>
                  <a:prstClr val="white"/>
                </a:solidFill>
                <a:latin typeface="Open Sans" panose="020B0606030504020204"/>
              </a:rPr>
              <a:t>Most of this relates to the capital investment where invoices were pending for large expenditure items.</a:t>
            </a:r>
            <a:endParaRPr lang="en-GB" sz="1100" dirty="0">
              <a:solidFill>
                <a:prstClr val="white"/>
              </a:solidFill>
              <a:latin typeface="Open Sans" panose="020B0606030504020204"/>
            </a:endParaRPr>
          </a:p>
        </p:txBody>
      </p:sp>
      <p:cxnSp>
        <p:nvCxnSpPr>
          <p:cNvPr id="17" name="Straight Connector 16"/>
          <p:cNvCxnSpPr/>
          <p:nvPr/>
        </p:nvCxnSpPr>
        <p:spPr>
          <a:xfrm>
            <a:off x="4069732" y="2211590"/>
            <a:ext cx="826434" cy="108"/>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3428327" y="2074116"/>
            <a:ext cx="630274" cy="164467"/>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38567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F3640"/>
        </a:solidFill>
        <a:effectLst/>
      </p:bgPr>
    </p:bg>
    <p:spTree>
      <p:nvGrpSpPr>
        <p:cNvPr id="1" name=""/>
        <p:cNvGrpSpPr/>
        <p:nvPr/>
      </p:nvGrpSpPr>
      <p:grpSpPr>
        <a:xfrm>
          <a:off x="0" y="0"/>
          <a:ext cx="0" cy="0"/>
          <a:chOff x="0" y="0"/>
          <a:chExt cx="0" cy="0"/>
        </a:xfrm>
      </p:grpSpPr>
      <p:sp>
        <p:nvSpPr>
          <p:cNvPr id="24" name="Rectangle 23"/>
          <p:cNvSpPr/>
          <p:nvPr/>
        </p:nvSpPr>
        <p:spPr>
          <a:xfrm>
            <a:off x="0" y="329184"/>
            <a:ext cx="67089" cy="2539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lumMod val="95000"/>
                </a:prstClr>
              </a:solidFill>
            </a:endParaRPr>
          </a:p>
        </p:txBody>
      </p:sp>
      <p:cxnSp>
        <p:nvCxnSpPr>
          <p:cNvPr id="26" name="Straight Connector 25"/>
          <p:cNvCxnSpPr/>
          <p:nvPr/>
        </p:nvCxnSpPr>
        <p:spPr>
          <a:xfrm>
            <a:off x="329184" y="4649724"/>
            <a:ext cx="8462772" cy="0"/>
          </a:xfrm>
          <a:prstGeom prst="line">
            <a:avLst/>
          </a:prstGeom>
          <a:ln w="222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802516" y="4800600"/>
            <a:ext cx="4989440" cy="230832"/>
          </a:xfrm>
          <a:prstGeom prst="rect">
            <a:avLst/>
          </a:prstGeom>
          <a:noFill/>
        </p:spPr>
        <p:txBody>
          <a:bodyPr wrap="square" rtlCol="0">
            <a:spAutoFit/>
          </a:bodyPr>
          <a:lstStyle/>
          <a:p>
            <a:pPr algn="r"/>
            <a:r>
              <a:rPr lang="en-GB" sz="900" dirty="0">
                <a:solidFill>
                  <a:prstClr val="white">
                    <a:lumMod val="95000"/>
                  </a:prstClr>
                </a:solidFill>
                <a:latin typeface="Open Sans" panose="020B0606030504020204" pitchFamily="34" charset="0"/>
                <a:ea typeface="Open Sans" panose="020B0606030504020204" pitchFamily="34" charset="0"/>
                <a:cs typeface="Open Sans" panose="020B0606030504020204" pitchFamily="34" charset="0"/>
              </a:rPr>
              <a:t>We’re here for one simple reason: to make student life better at Royal Holloway</a:t>
            </a:r>
            <a:endParaRPr lang="en-US" sz="900" dirty="0">
              <a:solidFill>
                <a:prstClr val="white">
                  <a:lumMod val="95000"/>
                </a:prst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extBox 1"/>
          <p:cNvSpPr txBox="1"/>
          <p:nvPr/>
        </p:nvSpPr>
        <p:spPr>
          <a:xfrm>
            <a:off x="967467" y="686488"/>
            <a:ext cx="7145791" cy="584775"/>
          </a:xfrm>
          <a:prstGeom prst="rect">
            <a:avLst/>
          </a:prstGeom>
          <a:noFill/>
        </p:spPr>
        <p:txBody>
          <a:bodyPr wrap="square" rtlCol="0">
            <a:spAutoFit/>
          </a:bodyPr>
          <a:lstStyle/>
          <a:p>
            <a:pPr algn="ctr"/>
            <a:r>
              <a:rPr lang="en-GB" sz="3200" b="1" dirty="0" smtClean="0">
                <a:solidFill>
                  <a:prstClr val="white"/>
                </a:solidFill>
                <a:latin typeface="Open Sans" panose="020B0606030504020204"/>
              </a:rPr>
              <a:t>AFFILIATIONS</a:t>
            </a:r>
          </a:p>
        </p:txBody>
      </p:sp>
      <p:sp>
        <p:nvSpPr>
          <p:cNvPr id="19" name="TextBox 18"/>
          <p:cNvSpPr txBox="1"/>
          <p:nvPr/>
        </p:nvSpPr>
        <p:spPr>
          <a:xfrm>
            <a:off x="329184" y="1355684"/>
            <a:ext cx="8462772" cy="292388"/>
          </a:xfrm>
          <a:prstGeom prst="rect">
            <a:avLst/>
          </a:prstGeom>
          <a:noFill/>
        </p:spPr>
        <p:txBody>
          <a:bodyPr wrap="square" rtlCol="0">
            <a:spAutoFit/>
          </a:bodyPr>
          <a:lstStyle/>
          <a:p>
            <a:pPr algn="ctr"/>
            <a:r>
              <a:rPr lang="en-GB" sz="1300" dirty="0" smtClean="0">
                <a:solidFill>
                  <a:prstClr val="white"/>
                </a:solidFill>
                <a:latin typeface="Open Sans" panose="020B0606030504020204"/>
              </a:rPr>
              <a:t>We are required to report to the AGM a list of the external affiliations of the organisation, as reported on page 2 of the accounts.</a:t>
            </a:r>
          </a:p>
        </p:txBody>
      </p:sp>
      <p:sp>
        <p:nvSpPr>
          <p:cNvPr id="23" name="TextBox 22"/>
          <p:cNvSpPr txBox="1"/>
          <p:nvPr/>
        </p:nvSpPr>
        <p:spPr>
          <a:xfrm>
            <a:off x="2775009" y="2255892"/>
            <a:ext cx="3571122" cy="1600438"/>
          </a:xfrm>
          <a:prstGeom prst="rect">
            <a:avLst/>
          </a:prstGeom>
          <a:noFill/>
        </p:spPr>
        <p:txBody>
          <a:bodyPr wrap="square" rtlCol="0">
            <a:spAutoFit/>
          </a:bodyPr>
          <a:lstStyle/>
          <a:p>
            <a:r>
              <a:rPr lang="en-GB" sz="1400" b="1" dirty="0" smtClean="0">
                <a:solidFill>
                  <a:prstClr val="white"/>
                </a:solidFill>
                <a:latin typeface="Open Sans" panose="020B0606030504020204"/>
              </a:rPr>
              <a:t>Affiliations 2017/18</a:t>
            </a:r>
          </a:p>
          <a:p>
            <a:endParaRPr lang="en-GB" sz="1400" b="1" dirty="0" smtClean="0">
              <a:solidFill>
                <a:prstClr val="white"/>
              </a:solidFill>
              <a:latin typeface="Open Sans" panose="020B0606030504020204"/>
            </a:endParaRPr>
          </a:p>
          <a:p>
            <a:r>
              <a:rPr lang="en-GB" sz="1400" dirty="0" smtClean="0">
                <a:solidFill>
                  <a:prstClr val="white"/>
                </a:solidFill>
                <a:latin typeface="Open Sans" panose="020B0606030504020204"/>
              </a:rPr>
              <a:t>The National Union of Students</a:t>
            </a:r>
          </a:p>
          <a:p>
            <a:r>
              <a:rPr lang="en-GB" sz="1400" dirty="0" smtClean="0">
                <a:solidFill>
                  <a:prstClr val="white"/>
                </a:solidFill>
                <a:latin typeface="Open Sans" panose="020B0606030504020204"/>
              </a:rPr>
              <a:t>British Universities and Colleges Sport (BUCS)</a:t>
            </a:r>
          </a:p>
          <a:p>
            <a:r>
              <a:rPr lang="en-GB" sz="1400" dirty="0" smtClean="0">
                <a:solidFill>
                  <a:prstClr val="white"/>
                </a:solidFill>
                <a:latin typeface="Open Sans" panose="020B0606030504020204"/>
              </a:rPr>
              <a:t>London Universities Sport Leagues (LUSL)</a:t>
            </a:r>
          </a:p>
          <a:p>
            <a:r>
              <a:rPr lang="en-GB" sz="1400" dirty="0" smtClean="0">
                <a:solidFill>
                  <a:prstClr val="white"/>
                </a:solidFill>
                <a:latin typeface="Open Sans" panose="020B0606030504020204"/>
              </a:rPr>
              <a:t>London Nightline</a:t>
            </a:r>
          </a:p>
          <a:p>
            <a:r>
              <a:rPr lang="en-GB" sz="1400" dirty="0" smtClean="0">
                <a:solidFill>
                  <a:prstClr val="white"/>
                </a:solidFill>
                <a:latin typeface="Open Sans" panose="020B0606030504020204"/>
              </a:rPr>
              <a:t>National Council of Volunteer Organisations (NCVO)</a:t>
            </a:r>
            <a:endParaRPr lang="en-GB" sz="1300" dirty="0" smtClean="0">
              <a:solidFill>
                <a:prstClr val="white"/>
              </a:solidFill>
              <a:latin typeface="Open Sans" panose="020B0606030504020204"/>
            </a:endParaRPr>
          </a:p>
        </p:txBody>
      </p:sp>
    </p:spTree>
    <p:extLst>
      <p:ext uri="{BB962C8B-B14F-4D97-AF65-F5344CB8AC3E}">
        <p14:creationId xmlns:p14="http://schemas.microsoft.com/office/powerpoint/2010/main" val="2367856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11794</TotalTime>
  <Words>487</Words>
  <Application>Microsoft Office PowerPoint</Application>
  <PresentationFormat>On-screen Show (16:9)</PresentationFormat>
  <Paragraphs>44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Next?</dc:title>
  <dc:creator>Flynn, Tom</dc:creator>
  <cp:lastModifiedBy>Curran, Daniel</cp:lastModifiedBy>
  <cp:revision>279</cp:revision>
  <cp:lastPrinted>2016-03-21T08:24:35Z</cp:lastPrinted>
  <dcterms:created xsi:type="dcterms:W3CDTF">2015-11-02T09:56:51Z</dcterms:created>
  <dcterms:modified xsi:type="dcterms:W3CDTF">2019-02-25T10:53:26Z</dcterms:modified>
</cp:coreProperties>
</file>